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Naamloze sectie" id="{23C6F7BD-24A5-43F3-B84D-6AF2D114737A}">
          <p14:sldIdLst>
            <p14:sldId id="256"/>
            <p14:sldId id="257"/>
            <p14:sldId id="25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8261" autoAdjust="0"/>
  </p:normalViewPr>
  <p:slideViewPr>
    <p:cSldViewPr snapToGrid="0">
      <p:cViewPr varScale="1">
        <p:scale>
          <a:sx n="68" d="100"/>
          <a:sy n="68" d="100"/>
        </p:scale>
        <p:origin x="1262" y="53"/>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FB2D1C-E2AA-4063-8060-03449E2F4B9B}" type="datetimeFigureOut">
              <a:rPr lang="nl-NL" smtClean="0"/>
              <a:t>13-1-2017</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14C402-C5F1-434F-B206-787BB8A88C41}" type="slidenum">
              <a:rPr lang="nl-NL" smtClean="0"/>
              <a:t>‹nr.›</a:t>
            </a:fld>
            <a:endParaRPr lang="nl-NL"/>
          </a:p>
        </p:txBody>
      </p:sp>
    </p:spTree>
    <p:extLst>
      <p:ext uri="{BB962C8B-B14F-4D97-AF65-F5344CB8AC3E}">
        <p14:creationId xmlns:p14="http://schemas.microsoft.com/office/powerpoint/2010/main" val="1811872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solidFill>
                  <a:schemeClr val="tx1"/>
                </a:solidFill>
              </a:rPr>
              <a:t>Het</a:t>
            </a:r>
            <a:r>
              <a:rPr lang="nl-NL" baseline="0" dirty="0">
                <a:solidFill>
                  <a:schemeClr val="tx1"/>
                </a:solidFill>
              </a:rPr>
              <a:t> volgende onderwerp dat we gaan behandelen is het hart. In de afbeelding</a:t>
            </a:r>
            <a:r>
              <a:rPr lang="nl-NL" dirty="0">
                <a:solidFill>
                  <a:schemeClr val="tx1"/>
                </a:solidFill>
              </a:rPr>
              <a:t> zie je het menselijke hart afgebeeld.</a:t>
            </a:r>
            <a:r>
              <a:rPr lang="nl-NL" baseline="0" dirty="0">
                <a:solidFill>
                  <a:schemeClr val="tx1"/>
                </a:solidFill>
              </a:rPr>
              <a:t> Om de positie goed aan te geven is ook de buitenkant van het lichaam te zien. Zo zie je dat het hart ongeveer in het midden van je torso ligt. Op de afbeelding zijn diverse aders, spieren en vet te zien. Het hart is de motor achter je bloedvatenstelsel, zonder een kloppend hart zou je bloed </a:t>
            </a:r>
            <a:r>
              <a:rPr lang="nl-NL" baseline="0">
                <a:solidFill>
                  <a:schemeClr val="tx1"/>
                </a:solidFill>
              </a:rPr>
              <a:t>stil staan. </a:t>
            </a:r>
            <a:endParaRPr lang="nl-NL" dirty="0">
              <a:solidFill>
                <a:schemeClr val="tx1"/>
              </a:solidFill>
            </a:endParaRPr>
          </a:p>
        </p:txBody>
      </p:sp>
      <p:sp>
        <p:nvSpPr>
          <p:cNvPr id="4" name="Tijdelijke aanduiding voor dianummer 3"/>
          <p:cNvSpPr>
            <a:spLocks noGrp="1"/>
          </p:cNvSpPr>
          <p:nvPr>
            <p:ph type="sldNum" sz="quarter" idx="10"/>
          </p:nvPr>
        </p:nvSpPr>
        <p:spPr/>
        <p:txBody>
          <a:bodyPr/>
          <a:lstStyle/>
          <a:p>
            <a:fld id="{6414C402-C5F1-434F-B206-787BB8A88C41}" type="slidenum">
              <a:rPr lang="nl-NL" smtClean="0"/>
              <a:t>1</a:t>
            </a:fld>
            <a:endParaRPr lang="nl-NL"/>
          </a:p>
        </p:txBody>
      </p:sp>
    </p:spTree>
    <p:extLst>
      <p:ext uri="{BB962C8B-B14F-4D97-AF65-F5344CB8AC3E}">
        <p14:creationId xmlns:p14="http://schemas.microsoft.com/office/powerpoint/2010/main" val="308157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Als je het hart opensnijd zie</a:t>
            </a:r>
            <a:r>
              <a:rPr lang="nl-NL" baseline="0" dirty="0"/>
              <a:t> je de afbeelding hierboven. Zoals te zien is het hart in meerdere onderdelen te verdelen. We beginnen bij de plekken waar het bloed voor het eerst in het hart komt. Dit zijn de </a:t>
            </a:r>
            <a:r>
              <a:rPr lang="nl-NL" b="1" baseline="0" dirty="0"/>
              <a:t>bovenste- en de onderste holle ader</a:t>
            </a:r>
            <a:r>
              <a:rPr lang="nl-NL" baseline="0" dirty="0"/>
              <a:t>. Het bloed stroomt vanaf hier de </a:t>
            </a:r>
            <a:r>
              <a:rPr lang="nl-NL" b="1" baseline="0" dirty="0"/>
              <a:t>rechterboezem</a:t>
            </a:r>
            <a:r>
              <a:rPr lang="nl-NL" baseline="0" dirty="0"/>
              <a:t> in. Ondanks dat de boezem in deze afbeelding links te zien is word deze toch de rechterboezem genoemd. Dit komt omdat je naar het hart moet kijken alsof je naar jouw eigen hart kijkt. Let hier altijd goed op als je de namen moet noteren! De rechterboezem trekt zich samen en duwt het bloed door de </a:t>
            </a:r>
            <a:r>
              <a:rPr lang="nl-NL" b="1" baseline="0" dirty="0"/>
              <a:t>rechterhartkleppen</a:t>
            </a:r>
            <a:r>
              <a:rPr lang="nl-NL" baseline="0" dirty="0"/>
              <a:t> de </a:t>
            </a:r>
            <a:r>
              <a:rPr lang="nl-NL" b="1" baseline="0" dirty="0"/>
              <a:t>rechterkamer</a:t>
            </a:r>
            <a:r>
              <a:rPr lang="nl-NL" baseline="0" dirty="0"/>
              <a:t> in. De rechterkamer heeft een dikke spierwand en als deze samentrekt word het bloed door de </a:t>
            </a:r>
            <a:r>
              <a:rPr lang="nl-NL" b="1" baseline="0" dirty="0"/>
              <a:t>halvemaanvormige kleppen </a:t>
            </a:r>
            <a:r>
              <a:rPr lang="nl-NL" baseline="0" dirty="0"/>
              <a:t>gepompt, door de </a:t>
            </a:r>
            <a:r>
              <a:rPr lang="nl-NL" b="1" baseline="0" dirty="0"/>
              <a:t>longslagader</a:t>
            </a:r>
            <a:r>
              <a:rPr lang="nl-NL" baseline="0" dirty="0"/>
              <a:t> richting de longen. Het bloed heeft nu zijn zuurstof opgehaald en afvalstoffen afgegeven in de longen. Het bloed stroomt nu van de longen weer terug het hart in via de </a:t>
            </a:r>
            <a:r>
              <a:rPr lang="nl-NL" b="1" baseline="0" dirty="0"/>
              <a:t>longaders</a:t>
            </a:r>
            <a:r>
              <a:rPr lang="nl-NL" baseline="0" dirty="0"/>
              <a:t> de </a:t>
            </a:r>
            <a:r>
              <a:rPr lang="nl-NL" b="1" baseline="0" dirty="0"/>
              <a:t>linkerboezem</a:t>
            </a:r>
            <a:r>
              <a:rPr lang="nl-NL" baseline="0" dirty="0"/>
              <a:t> in. De </a:t>
            </a:r>
            <a:r>
              <a:rPr lang="nl-NL" b="0" baseline="0" dirty="0"/>
              <a:t>linkerboezem</a:t>
            </a:r>
            <a:r>
              <a:rPr lang="nl-NL" baseline="0" dirty="0"/>
              <a:t> zorgt ervoor dat het bloed door de </a:t>
            </a:r>
            <a:r>
              <a:rPr lang="nl-NL" b="1" baseline="0" dirty="0"/>
              <a:t>linkerhartkleppen</a:t>
            </a:r>
            <a:r>
              <a:rPr lang="nl-NL" b="0" baseline="0" dirty="0"/>
              <a:t>,</a:t>
            </a:r>
            <a:r>
              <a:rPr lang="nl-NL" baseline="0" dirty="0"/>
              <a:t> in de </a:t>
            </a:r>
            <a:r>
              <a:rPr lang="nl-NL" b="1" baseline="0" dirty="0"/>
              <a:t>linkerkamer</a:t>
            </a:r>
            <a:r>
              <a:rPr lang="nl-NL" baseline="0" dirty="0"/>
              <a:t> in word gepompt. Zoals te zien is in de afbeelding heeft de linkerkamer een dikkere spierwand dan de rechterkamer. Dit komt omdat het bloed vanaf de linkerkamer naar het hele lichaam word gepompt. Een dikkere spierwand zorgt voor meer kracht. De linkerkamer trekt zich samen en het bloed word door de </a:t>
            </a:r>
            <a:r>
              <a:rPr lang="nl-NL" b="1" baseline="0" dirty="0"/>
              <a:t>halvemaanvormige kleppen</a:t>
            </a:r>
            <a:r>
              <a:rPr lang="nl-NL" b="0" baseline="0" dirty="0"/>
              <a:t> naar de </a:t>
            </a:r>
            <a:r>
              <a:rPr lang="nl-NL" b="1" baseline="0" dirty="0"/>
              <a:t>aorta</a:t>
            </a:r>
            <a:r>
              <a:rPr lang="nl-NL" b="0" baseline="0" dirty="0"/>
              <a:t> gepompt. De aorta is de dikste slagader in het lichaam. Deze splitst zich in alle andere slagaders in het lichaam. Als het bloed bij een orgaan is geweest, dan heeft het zijn zuurstof afgegeven en afval stoffen opgenomen. Dan gaat het bloed via een aantal aders weer terug en komt het weer via de bovenste- of onderste holle ader terug in het hart en dan begint het verhaal weer van voor af aan. </a:t>
            </a:r>
          </a:p>
          <a:p>
            <a:r>
              <a:rPr lang="nl-NL" b="0" baseline="0" dirty="0"/>
              <a:t>Download de afbeelding van het hart van de Facebook pagina. Geef met diverse pijlen aan in welke richting het bloed stroomt in en uit het hart. Geef zuurstofrijk bloed aan met een rode pijl en zuurstof arm met een blauwe pijl. Gebruik voor deze </a:t>
            </a:r>
            <a:r>
              <a:rPr lang="nl-NL" b="0" baseline="0"/>
              <a:t>opdracht minstens 8 pijlen.</a:t>
            </a:r>
            <a:endParaRPr lang="nl-NL" dirty="0"/>
          </a:p>
        </p:txBody>
      </p:sp>
      <p:sp>
        <p:nvSpPr>
          <p:cNvPr id="4" name="Tijdelijke aanduiding voor dianummer 3"/>
          <p:cNvSpPr>
            <a:spLocks noGrp="1"/>
          </p:cNvSpPr>
          <p:nvPr>
            <p:ph type="sldNum" sz="quarter" idx="10"/>
          </p:nvPr>
        </p:nvSpPr>
        <p:spPr/>
        <p:txBody>
          <a:bodyPr/>
          <a:lstStyle/>
          <a:p>
            <a:fld id="{6414C402-C5F1-434F-B206-787BB8A88C41}" type="slidenum">
              <a:rPr lang="nl-NL" smtClean="0"/>
              <a:t>2</a:t>
            </a:fld>
            <a:endParaRPr lang="nl-NL"/>
          </a:p>
        </p:txBody>
      </p:sp>
    </p:spTree>
    <p:extLst>
      <p:ext uri="{BB962C8B-B14F-4D97-AF65-F5344CB8AC3E}">
        <p14:creationId xmlns:p14="http://schemas.microsoft.com/office/powerpoint/2010/main" val="2895911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de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de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de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de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de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de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de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Tekststijl van het model bewerken</a:t>
            </a:r>
          </a:p>
        </p:txBody>
      </p:sp>
      <p:sp>
        <p:nvSpPr>
          <p:cNvPr id="5" name="Date Placeholder 4"/>
          <p:cNvSpPr>
            <a:spLocks noGrp="1"/>
          </p:cNvSpPr>
          <p:nvPr>
            <p:ph type="dt" sz="half" idx="10"/>
          </p:nvPr>
        </p:nvSpPr>
        <p:spPr/>
        <p:txBody>
          <a:bodyPr/>
          <a:lstStyle/>
          <a:p>
            <a:fld id="{42A54C80-263E-416B-A8E0-580EDEADCBDC}" type="datetimeFigureOut">
              <a:rPr lang="en-US" dirty="0"/>
              <a:t>1/13/2017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de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1/13/2017</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de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1/13/2017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3"/>
          <a:stretch>
            <a:fillRect/>
          </a:stretch>
        </p:blipFill>
        <p:spPr>
          <a:xfrm>
            <a:off x="1032662" y="675204"/>
            <a:ext cx="6590651" cy="5603756"/>
          </a:xfrm>
          <a:prstGeom prst="rect">
            <a:avLst/>
          </a:prstGeom>
        </p:spPr>
      </p:pic>
      <p:sp>
        <p:nvSpPr>
          <p:cNvPr id="5" name="Rechthoek 4"/>
          <p:cNvSpPr/>
          <p:nvPr/>
        </p:nvSpPr>
        <p:spPr>
          <a:xfrm>
            <a:off x="2195540" y="6402288"/>
            <a:ext cx="2403222" cy="369332"/>
          </a:xfrm>
          <a:prstGeom prst="rect">
            <a:avLst/>
          </a:prstGeom>
        </p:spPr>
        <p:txBody>
          <a:bodyPr wrap="none">
            <a:spAutoFit/>
          </a:bodyPr>
          <a:lstStyle/>
          <a:p>
            <a:r>
              <a:rPr lang="nl-NL" dirty="0">
                <a:solidFill>
                  <a:schemeClr val="bg1">
                    <a:lumMod val="50000"/>
                  </a:schemeClr>
                </a:solidFill>
                <a:latin typeface="Arial" panose="020B0604020202020204" pitchFamily="34" charset="0"/>
              </a:rPr>
              <a:t>Aliëtte Jonkers, 2016</a:t>
            </a:r>
            <a:endParaRPr lang="nl-NL" dirty="0">
              <a:solidFill>
                <a:schemeClr val="bg1">
                  <a:lumMod val="50000"/>
                </a:schemeClr>
              </a:solidFill>
            </a:endParaRPr>
          </a:p>
        </p:txBody>
      </p:sp>
      <p:cxnSp>
        <p:nvCxnSpPr>
          <p:cNvPr id="9" name="Rechte verbindingslijn 8"/>
          <p:cNvCxnSpPr/>
          <p:nvPr/>
        </p:nvCxnSpPr>
        <p:spPr>
          <a:xfrm>
            <a:off x="4598762" y="2961861"/>
            <a:ext cx="3123942" cy="0"/>
          </a:xfrm>
          <a:prstGeom prst="line">
            <a:avLst/>
          </a:prstGeom>
        </p:spPr>
        <p:style>
          <a:lnRef idx="1">
            <a:schemeClr val="dk1"/>
          </a:lnRef>
          <a:fillRef idx="0">
            <a:schemeClr val="dk1"/>
          </a:fillRef>
          <a:effectRef idx="0">
            <a:schemeClr val="dk1"/>
          </a:effectRef>
          <a:fontRef idx="minor">
            <a:schemeClr val="tx1"/>
          </a:fontRef>
        </p:style>
      </p:cxnSp>
      <p:cxnSp>
        <p:nvCxnSpPr>
          <p:cNvPr id="11" name="Rechte verbindingslijn 10"/>
          <p:cNvCxnSpPr/>
          <p:nvPr/>
        </p:nvCxnSpPr>
        <p:spPr>
          <a:xfrm flipV="1">
            <a:off x="5056370" y="3960744"/>
            <a:ext cx="2673626" cy="9939"/>
          </a:xfrm>
          <a:prstGeom prst="line">
            <a:avLst/>
          </a:prstGeom>
        </p:spPr>
        <p:style>
          <a:lnRef idx="1">
            <a:schemeClr val="dk1"/>
          </a:lnRef>
          <a:fillRef idx="0">
            <a:schemeClr val="dk1"/>
          </a:fillRef>
          <a:effectRef idx="0">
            <a:schemeClr val="dk1"/>
          </a:effectRef>
          <a:fontRef idx="minor">
            <a:schemeClr val="tx1"/>
          </a:fontRef>
        </p:style>
      </p:cxnSp>
      <p:cxnSp>
        <p:nvCxnSpPr>
          <p:cNvPr id="13" name="Rechte verbindingslijn 12"/>
          <p:cNvCxnSpPr/>
          <p:nvPr/>
        </p:nvCxnSpPr>
        <p:spPr>
          <a:xfrm>
            <a:off x="4598762" y="3637722"/>
            <a:ext cx="3123942" cy="0"/>
          </a:xfrm>
          <a:prstGeom prst="line">
            <a:avLst/>
          </a:prstGeom>
        </p:spPr>
        <p:style>
          <a:lnRef idx="1">
            <a:schemeClr val="dk1"/>
          </a:lnRef>
          <a:fillRef idx="0">
            <a:schemeClr val="dk1"/>
          </a:fillRef>
          <a:effectRef idx="0">
            <a:schemeClr val="dk1"/>
          </a:effectRef>
          <a:fontRef idx="minor">
            <a:schemeClr val="tx1"/>
          </a:fontRef>
        </p:style>
      </p:cxnSp>
      <p:cxnSp>
        <p:nvCxnSpPr>
          <p:cNvPr id="15" name="Rechte verbindingslijn 14"/>
          <p:cNvCxnSpPr/>
          <p:nvPr/>
        </p:nvCxnSpPr>
        <p:spPr>
          <a:xfrm flipV="1">
            <a:off x="4991766" y="3446393"/>
            <a:ext cx="2802834" cy="9940"/>
          </a:xfrm>
          <a:prstGeom prst="line">
            <a:avLst/>
          </a:prstGeom>
        </p:spPr>
        <p:style>
          <a:lnRef idx="1">
            <a:schemeClr val="dk1"/>
          </a:lnRef>
          <a:fillRef idx="0">
            <a:schemeClr val="dk1"/>
          </a:fillRef>
          <a:effectRef idx="0">
            <a:schemeClr val="dk1"/>
          </a:effectRef>
          <a:fontRef idx="minor">
            <a:schemeClr val="tx1"/>
          </a:fontRef>
        </p:style>
      </p:cxnSp>
      <p:cxnSp>
        <p:nvCxnSpPr>
          <p:cNvPr id="17" name="Rechte verbindingslijn 16"/>
          <p:cNvCxnSpPr/>
          <p:nvPr/>
        </p:nvCxnSpPr>
        <p:spPr>
          <a:xfrm flipV="1">
            <a:off x="4701209" y="4293704"/>
            <a:ext cx="3021495" cy="9939"/>
          </a:xfrm>
          <a:prstGeom prst="line">
            <a:avLst/>
          </a:prstGeom>
        </p:spPr>
        <p:style>
          <a:lnRef idx="1">
            <a:schemeClr val="dk1"/>
          </a:lnRef>
          <a:fillRef idx="0">
            <a:schemeClr val="dk1"/>
          </a:fillRef>
          <a:effectRef idx="0">
            <a:schemeClr val="dk1"/>
          </a:effectRef>
          <a:fontRef idx="minor">
            <a:schemeClr val="tx1"/>
          </a:fontRef>
        </p:style>
      </p:cxnSp>
      <p:sp>
        <p:nvSpPr>
          <p:cNvPr id="18" name="Rechthoek 17"/>
          <p:cNvSpPr/>
          <p:nvPr/>
        </p:nvSpPr>
        <p:spPr>
          <a:xfrm>
            <a:off x="7794600" y="2774432"/>
            <a:ext cx="675186" cy="369332"/>
          </a:xfrm>
          <a:prstGeom prst="rect">
            <a:avLst/>
          </a:prstGeom>
          <a:noFill/>
        </p:spPr>
        <p:txBody>
          <a:bodyPr wrap="non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ader</a:t>
            </a:r>
          </a:p>
        </p:txBody>
      </p:sp>
      <p:sp>
        <p:nvSpPr>
          <p:cNvPr id="19" name="Rechthoek 18"/>
          <p:cNvSpPr/>
          <p:nvPr/>
        </p:nvSpPr>
        <p:spPr>
          <a:xfrm>
            <a:off x="7729996" y="3367751"/>
            <a:ext cx="236217" cy="2186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p:cNvSpPr/>
          <p:nvPr/>
        </p:nvSpPr>
        <p:spPr>
          <a:xfrm>
            <a:off x="7794600" y="3477081"/>
            <a:ext cx="720070" cy="369332"/>
          </a:xfrm>
          <a:prstGeom prst="rect">
            <a:avLst/>
          </a:prstGeom>
          <a:noFill/>
        </p:spPr>
        <p:txBody>
          <a:bodyPr wrap="non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spier</a:t>
            </a:r>
          </a:p>
        </p:txBody>
      </p:sp>
      <p:sp>
        <p:nvSpPr>
          <p:cNvPr id="21" name="Rechthoek 20"/>
          <p:cNvSpPr/>
          <p:nvPr/>
        </p:nvSpPr>
        <p:spPr>
          <a:xfrm>
            <a:off x="7794600" y="3807636"/>
            <a:ext cx="720070" cy="369332"/>
          </a:xfrm>
          <a:prstGeom prst="rect">
            <a:avLst/>
          </a:prstGeom>
          <a:noFill/>
        </p:spPr>
        <p:txBody>
          <a:bodyPr wrap="non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spier</a:t>
            </a:r>
          </a:p>
        </p:txBody>
      </p:sp>
      <p:sp>
        <p:nvSpPr>
          <p:cNvPr id="22" name="Rechthoek 21"/>
          <p:cNvSpPr/>
          <p:nvPr/>
        </p:nvSpPr>
        <p:spPr>
          <a:xfrm>
            <a:off x="7794600" y="4109038"/>
            <a:ext cx="530916" cy="369332"/>
          </a:xfrm>
          <a:prstGeom prst="rect">
            <a:avLst/>
          </a:prstGeom>
          <a:noFill/>
        </p:spPr>
        <p:txBody>
          <a:bodyPr wrap="non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vet</a:t>
            </a:r>
          </a:p>
        </p:txBody>
      </p:sp>
      <p:sp>
        <p:nvSpPr>
          <p:cNvPr id="23" name="Rechthoek 22"/>
          <p:cNvSpPr/>
          <p:nvPr/>
        </p:nvSpPr>
        <p:spPr>
          <a:xfrm>
            <a:off x="7794600" y="3268390"/>
            <a:ext cx="1253035" cy="369332"/>
          </a:xfrm>
          <a:prstGeom prst="rect">
            <a:avLst/>
          </a:prstGeom>
          <a:noFill/>
        </p:spPr>
        <p:txBody>
          <a:bodyPr wrap="non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kransader</a:t>
            </a:r>
          </a:p>
        </p:txBody>
      </p:sp>
    </p:spTree>
    <p:extLst>
      <p:ext uri="{BB962C8B-B14F-4D97-AF65-F5344CB8AC3E}">
        <p14:creationId xmlns:p14="http://schemas.microsoft.com/office/powerpoint/2010/main" val="1332138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0" grpId="0"/>
      <p:bldP spid="21" grpId="0"/>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p:cNvPicPr>
            <a:picLocks noChangeAspect="1"/>
          </p:cNvPicPr>
          <p:nvPr/>
        </p:nvPicPr>
        <p:blipFill>
          <a:blip r:embed="rId3"/>
          <a:stretch>
            <a:fillRect/>
          </a:stretch>
        </p:blipFill>
        <p:spPr>
          <a:xfrm>
            <a:off x="2577176" y="1213338"/>
            <a:ext cx="4982018" cy="4832097"/>
          </a:xfrm>
          <a:prstGeom prst="rect">
            <a:avLst/>
          </a:prstGeom>
        </p:spPr>
      </p:pic>
      <p:sp>
        <p:nvSpPr>
          <p:cNvPr id="13" name="Rechthoek 12"/>
          <p:cNvSpPr/>
          <p:nvPr/>
        </p:nvSpPr>
        <p:spPr>
          <a:xfrm>
            <a:off x="787939" y="1602356"/>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Bovenste holle ader</a:t>
            </a:r>
          </a:p>
        </p:txBody>
      </p:sp>
      <p:sp>
        <p:nvSpPr>
          <p:cNvPr id="14" name="Rechthoek 13"/>
          <p:cNvSpPr/>
          <p:nvPr/>
        </p:nvSpPr>
        <p:spPr>
          <a:xfrm>
            <a:off x="5055275" y="1086486"/>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Longslagader</a:t>
            </a:r>
          </a:p>
        </p:txBody>
      </p:sp>
      <p:sp>
        <p:nvSpPr>
          <p:cNvPr id="15" name="Rechthoek 14"/>
          <p:cNvSpPr/>
          <p:nvPr/>
        </p:nvSpPr>
        <p:spPr>
          <a:xfrm>
            <a:off x="6212070" y="3886864"/>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Linkerkamer</a:t>
            </a:r>
          </a:p>
        </p:txBody>
      </p:sp>
      <p:sp>
        <p:nvSpPr>
          <p:cNvPr id="16" name="Rechthoek 15"/>
          <p:cNvSpPr/>
          <p:nvPr/>
        </p:nvSpPr>
        <p:spPr>
          <a:xfrm>
            <a:off x="2239473" y="5561752"/>
            <a:ext cx="3578474" cy="646331"/>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Halvemaanvormige</a:t>
            </a:r>
          </a:p>
          <a:p>
            <a:pPr algn="ctr"/>
            <a:r>
              <a:rPr lang="nl-NL" b="1" dirty="0">
                <a:ln w="9525">
                  <a:solidFill>
                    <a:schemeClr val="bg1"/>
                  </a:solidFill>
                  <a:prstDash val="solid"/>
                </a:ln>
                <a:effectLst>
                  <a:outerShdw sx="1000" sy="1000" algn="tl" rotWithShape="0">
                    <a:schemeClr val="bg1">
                      <a:lumMod val="50000"/>
                    </a:schemeClr>
                  </a:outerShdw>
                </a:effectLst>
              </a:rPr>
              <a:t>kleppen</a:t>
            </a:r>
            <a:endParaRPr lang="nl-NL" b="1" cap="none" spc="0" dirty="0">
              <a:ln w="9525">
                <a:solidFill>
                  <a:schemeClr val="bg1"/>
                </a:solidFill>
                <a:prstDash val="solid"/>
              </a:ln>
              <a:solidFill>
                <a:schemeClr val="tx1"/>
              </a:solidFill>
              <a:effectLst>
                <a:outerShdw sx="1000" sy="1000" algn="tl" rotWithShape="0">
                  <a:schemeClr val="bg1">
                    <a:lumMod val="50000"/>
                  </a:schemeClr>
                </a:outerShdw>
              </a:effectLst>
            </a:endParaRPr>
          </a:p>
        </p:txBody>
      </p:sp>
      <p:sp>
        <p:nvSpPr>
          <p:cNvPr id="17" name="Rechthoek 16"/>
          <p:cNvSpPr/>
          <p:nvPr/>
        </p:nvSpPr>
        <p:spPr>
          <a:xfrm>
            <a:off x="4076700" y="5823010"/>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Rechterkamer</a:t>
            </a:r>
          </a:p>
        </p:txBody>
      </p:sp>
      <p:sp>
        <p:nvSpPr>
          <p:cNvPr id="18" name="Rechthoek 17"/>
          <p:cNvSpPr/>
          <p:nvPr/>
        </p:nvSpPr>
        <p:spPr>
          <a:xfrm>
            <a:off x="3708151" y="1086486"/>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Aorta</a:t>
            </a:r>
          </a:p>
        </p:txBody>
      </p:sp>
      <p:sp>
        <p:nvSpPr>
          <p:cNvPr id="19" name="Rechthoek 18"/>
          <p:cNvSpPr/>
          <p:nvPr/>
        </p:nvSpPr>
        <p:spPr>
          <a:xfrm>
            <a:off x="498226" y="5205586"/>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Onderste holle ader</a:t>
            </a:r>
          </a:p>
        </p:txBody>
      </p:sp>
      <p:sp>
        <p:nvSpPr>
          <p:cNvPr id="20" name="Rechthoek 19"/>
          <p:cNvSpPr/>
          <p:nvPr/>
        </p:nvSpPr>
        <p:spPr>
          <a:xfrm>
            <a:off x="5865937" y="2776062"/>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Linkerboezem</a:t>
            </a:r>
          </a:p>
        </p:txBody>
      </p:sp>
      <p:sp>
        <p:nvSpPr>
          <p:cNvPr id="21" name="Rechthoek 20"/>
          <p:cNvSpPr/>
          <p:nvPr/>
        </p:nvSpPr>
        <p:spPr>
          <a:xfrm>
            <a:off x="4648195" y="610880"/>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Halvemaanvormige kleppen</a:t>
            </a:r>
          </a:p>
        </p:txBody>
      </p:sp>
      <p:sp>
        <p:nvSpPr>
          <p:cNvPr id="22" name="Rechthoek 21"/>
          <p:cNvSpPr/>
          <p:nvPr/>
        </p:nvSpPr>
        <p:spPr>
          <a:xfrm>
            <a:off x="787939" y="4365737"/>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Rechterboezem</a:t>
            </a:r>
          </a:p>
        </p:txBody>
      </p:sp>
      <p:sp>
        <p:nvSpPr>
          <p:cNvPr id="23" name="Rechthoek 22"/>
          <p:cNvSpPr/>
          <p:nvPr/>
        </p:nvSpPr>
        <p:spPr>
          <a:xfrm>
            <a:off x="6059670" y="3221986"/>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Linkerhart</a:t>
            </a:r>
            <a:r>
              <a:rPr lang="nl-NL" b="1" dirty="0">
                <a:ln w="9525">
                  <a:solidFill>
                    <a:schemeClr val="bg1"/>
                  </a:solidFill>
                  <a:prstDash val="solid"/>
                </a:ln>
                <a:effectLst>
                  <a:outerShdw sx="1000" sy="1000" algn="tl" rotWithShape="0">
                    <a:schemeClr val="bg1">
                      <a:lumMod val="50000"/>
                    </a:schemeClr>
                  </a:outerShdw>
                </a:effectLst>
              </a:rPr>
              <a:t>kleppen</a:t>
            </a:r>
            <a:endParaRPr lang="nl-NL" b="1" cap="none" spc="0" dirty="0">
              <a:ln w="9525">
                <a:solidFill>
                  <a:schemeClr val="bg1"/>
                </a:solidFill>
                <a:prstDash val="solid"/>
              </a:ln>
              <a:solidFill>
                <a:schemeClr val="tx1"/>
              </a:solidFill>
              <a:effectLst>
                <a:outerShdw sx="1000" sy="1000" algn="tl" rotWithShape="0">
                  <a:schemeClr val="bg1">
                    <a:lumMod val="50000"/>
                  </a:schemeClr>
                </a:outerShdw>
              </a:effectLst>
            </a:endParaRPr>
          </a:p>
        </p:txBody>
      </p:sp>
      <p:sp>
        <p:nvSpPr>
          <p:cNvPr id="24" name="Rechthoek 23"/>
          <p:cNvSpPr/>
          <p:nvPr/>
        </p:nvSpPr>
        <p:spPr>
          <a:xfrm>
            <a:off x="691959" y="4726168"/>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Rechterhartkleppen</a:t>
            </a:r>
          </a:p>
        </p:txBody>
      </p:sp>
      <p:cxnSp>
        <p:nvCxnSpPr>
          <p:cNvPr id="34" name="Rechte verbindingslijn 33"/>
          <p:cNvCxnSpPr/>
          <p:nvPr/>
        </p:nvCxnSpPr>
        <p:spPr>
          <a:xfrm flipV="1">
            <a:off x="5618285" y="980212"/>
            <a:ext cx="334107" cy="1068396"/>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sp>
        <p:nvSpPr>
          <p:cNvPr id="35" name="Rechthoek 34"/>
          <p:cNvSpPr/>
          <p:nvPr/>
        </p:nvSpPr>
        <p:spPr>
          <a:xfrm>
            <a:off x="2679700" y="5641030"/>
            <a:ext cx="2410683" cy="5100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p:cNvSpPr/>
          <p:nvPr/>
        </p:nvSpPr>
        <p:spPr>
          <a:xfrm>
            <a:off x="1660585" y="4365737"/>
            <a:ext cx="1812738" cy="3032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Rechthoek 36"/>
          <p:cNvSpPr/>
          <p:nvPr/>
        </p:nvSpPr>
        <p:spPr>
          <a:xfrm>
            <a:off x="7305239" y="3880941"/>
            <a:ext cx="1407938" cy="3752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p:cNvSpPr/>
          <p:nvPr/>
        </p:nvSpPr>
        <p:spPr>
          <a:xfrm>
            <a:off x="6844512" y="3203621"/>
            <a:ext cx="2053303" cy="3220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p:cNvSpPr/>
          <p:nvPr/>
        </p:nvSpPr>
        <p:spPr>
          <a:xfrm>
            <a:off x="6848324" y="2776061"/>
            <a:ext cx="1627461" cy="344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p:cNvSpPr/>
          <p:nvPr/>
        </p:nvSpPr>
        <p:spPr>
          <a:xfrm>
            <a:off x="1212574" y="5161612"/>
            <a:ext cx="2202789" cy="3867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p:cNvSpPr/>
          <p:nvPr/>
        </p:nvSpPr>
        <p:spPr>
          <a:xfrm>
            <a:off x="1351721" y="4735069"/>
            <a:ext cx="2242463" cy="3649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2" name="Rechthoek 41"/>
          <p:cNvSpPr/>
          <p:nvPr/>
        </p:nvSpPr>
        <p:spPr>
          <a:xfrm>
            <a:off x="6083300" y="1104900"/>
            <a:ext cx="1510196" cy="3509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p:cNvSpPr/>
          <p:nvPr/>
        </p:nvSpPr>
        <p:spPr>
          <a:xfrm>
            <a:off x="1502621" y="1597868"/>
            <a:ext cx="2205530" cy="3242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4" name="Rechthoek 43"/>
          <p:cNvSpPr/>
          <p:nvPr/>
        </p:nvSpPr>
        <p:spPr>
          <a:xfrm>
            <a:off x="5092375" y="5843255"/>
            <a:ext cx="1574105" cy="3490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5" name="Rechthoek 44"/>
          <p:cNvSpPr/>
          <p:nvPr/>
        </p:nvSpPr>
        <p:spPr>
          <a:xfrm>
            <a:off x="5143079" y="1107064"/>
            <a:ext cx="674868" cy="281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6" name="Rechthoek 45"/>
          <p:cNvSpPr/>
          <p:nvPr/>
        </p:nvSpPr>
        <p:spPr>
          <a:xfrm>
            <a:off x="4904610" y="661690"/>
            <a:ext cx="3065644" cy="3161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6" name="Rechte verbindingslijn 5"/>
          <p:cNvCxnSpPr/>
          <p:nvPr/>
        </p:nvCxnSpPr>
        <p:spPr>
          <a:xfrm flipH="1">
            <a:off x="2921000" y="3378200"/>
            <a:ext cx="552323" cy="50800"/>
          </a:xfrm>
          <a:prstGeom prst="line">
            <a:avLst/>
          </a:prstGeom>
        </p:spPr>
        <p:style>
          <a:lnRef idx="1">
            <a:schemeClr val="dk1"/>
          </a:lnRef>
          <a:fillRef idx="0">
            <a:schemeClr val="dk1"/>
          </a:fillRef>
          <a:effectRef idx="0">
            <a:schemeClr val="dk1"/>
          </a:effectRef>
          <a:fontRef idx="minor">
            <a:schemeClr val="tx1"/>
          </a:fontRef>
        </p:style>
      </p:cxnSp>
      <p:cxnSp>
        <p:nvCxnSpPr>
          <p:cNvPr id="8" name="Rechte verbindingslijn 7"/>
          <p:cNvCxnSpPr/>
          <p:nvPr/>
        </p:nvCxnSpPr>
        <p:spPr>
          <a:xfrm flipH="1" flipV="1">
            <a:off x="2971800" y="3525715"/>
            <a:ext cx="501523" cy="65603"/>
          </a:xfrm>
          <a:prstGeom prst="line">
            <a:avLst/>
          </a:prstGeom>
        </p:spPr>
        <p:style>
          <a:lnRef idx="1">
            <a:schemeClr val="dk1"/>
          </a:lnRef>
          <a:fillRef idx="0">
            <a:schemeClr val="dk1"/>
          </a:fillRef>
          <a:effectRef idx="0">
            <a:schemeClr val="dk1"/>
          </a:effectRef>
          <a:fontRef idx="minor">
            <a:schemeClr val="tx1"/>
          </a:fontRef>
        </p:style>
      </p:cxnSp>
      <p:cxnSp>
        <p:nvCxnSpPr>
          <p:cNvPr id="10" name="Rechte verbindingslijn 9"/>
          <p:cNvCxnSpPr/>
          <p:nvPr/>
        </p:nvCxnSpPr>
        <p:spPr>
          <a:xfrm flipV="1">
            <a:off x="6527800" y="2278235"/>
            <a:ext cx="571500" cy="110086"/>
          </a:xfrm>
          <a:prstGeom prst="line">
            <a:avLst/>
          </a:prstGeom>
        </p:spPr>
        <p:style>
          <a:lnRef idx="1">
            <a:schemeClr val="dk1"/>
          </a:lnRef>
          <a:fillRef idx="0">
            <a:schemeClr val="dk1"/>
          </a:fillRef>
          <a:effectRef idx="0">
            <a:schemeClr val="dk1"/>
          </a:effectRef>
          <a:fontRef idx="minor">
            <a:schemeClr val="tx1"/>
          </a:fontRef>
        </p:style>
      </p:cxnSp>
      <p:cxnSp>
        <p:nvCxnSpPr>
          <p:cNvPr id="12" name="Rechte verbindingslijn 11"/>
          <p:cNvCxnSpPr/>
          <p:nvPr/>
        </p:nvCxnSpPr>
        <p:spPr>
          <a:xfrm flipV="1">
            <a:off x="6565900" y="2320050"/>
            <a:ext cx="571500" cy="309104"/>
          </a:xfrm>
          <a:prstGeom prst="line">
            <a:avLst/>
          </a:prstGeom>
        </p:spPr>
        <p:style>
          <a:lnRef idx="1">
            <a:schemeClr val="dk1"/>
          </a:lnRef>
          <a:fillRef idx="0">
            <a:schemeClr val="dk1"/>
          </a:fillRef>
          <a:effectRef idx="0">
            <a:schemeClr val="dk1"/>
          </a:effectRef>
          <a:fontRef idx="minor">
            <a:schemeClr val="tx1"/>
          </a:fontRef>
        </p:style>
      </p:cxnSp>
      <p:sp>
        <p:nvSpPr>
          <p:cNvPr id="25" name="Rechthoek 24"/>
          <p:cNvSpPr/>
          <p:nvPr/>
        </p:nvSpPr>
        <p:spPr>
          <a:xfrm>
            <a:off x="2634097" y="3373850"/>
            <a:ext cx="337703" cy="3037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7" name="Rechthoek 46"/>
          <p:cNvSpPr/>
          <p:nvPr/>
        </p:nvSpPr>
        <p:spPr>
          <a:xfrm>
            <a:off x="7089141" y="2232573"/>
            <a:ext cx="337703" cy="3037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8" name="Rechthoek 47"/>
          <p:cNvSpPr/>
          <p:nvPr/>
        </p:nvSpPr>
        <p:spPr>
          <a:xfrm>
            <a:off x="6181017" y="2141709"/>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linkerlongaders</a:t>
            </a:r>
          </a:p>
        </p:txBody>
      </p:sp>
      <p:sp>
        <p:nvSpPr>
          <p:cNvPr id="49" name="Rechthoek 48"/>
          <p:cNvSpPr/>
          <p:nvPr/>
        </p:nvSpPr>
        <p:spPr>
          <a:xfrm>
            <a:off x="233664" y="3303797"/>
            <a:ext cx="3578474" cy="369332"/>
          </a:xfrm>
          <a:prstGeom prst="rect">
            <a:avLst/>
          </a:prstGeom>
          <a:noFill/>
        </p:spPr>
        <p:txBody>
          <a:bodyPr wrap="square" lIns="91440" tIns="45720" rIns="91440" bIns="45720">
            <a:spAutoFit/>
          </a:bodyPr>
          <a:lstStyle/>
          <a:p>
            <a:pPr algn="ctr"/>
            <a:r>
              <a:rPr lang="nl-NL" b="1" cap="none" spc="0" dirty="0">
                <a:ln w="9525">
                  <a:solidFill>
                    <a:schemeClr val="bg1"/>
                  </a:solidFill>
                  <a:prstDash val="solid"/>
                </a:ln>
                <a:solidFill>
                  <a:schemeClr val="tx1"/>
                </a:solidFill>
                <a:effectLst>
                  <a:outerShdw sx="1000" sy="1000" algn="tl" rotWithShape="0">
                    <a:schemeClr val="bg1">
                      <a:lumMod val="50000"/>
                    </a:schemeClr>
                  </a:outerShdw>
                </a:effectLst>
              </a:rPr>
              <a:t>rechterlongaders</a:t>
            </a:r>
          </a:p>
        </p:txBody>
      </p:sp>
      <p:sp>
        <p:nvSpPr>
          <p:cNvPr id="50" name="Rechthoek 49"/>
          <p:cNvSpPr/>
          <p:nvPr/>
        </p:nvSpPr>
        <p:spPr>
          <a:xfrm>
            <a:off x="1035782" y="3369362"/>
            <a:ext cx="1897917" cy="2461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1" name="Rechthoek 50"/>
          <p:cNvSpPr/>
          <p:nvPr/>
        </p:nvSpPr>
        <p:spPr>
          <a:xfrm>
            <a:off x="7112337" y="2173142"/>
            <a:ext cx="1785478" cy="329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Tree>
    <p:extLst>
      <p:ext uri="{BB962C8B-B14F-4D97-AF65-F5344CB8AC3E}">
        <p14:creationId xmlns:p14="http://schemas.microsoft.com/office/powerpoint/2010/main" val="211109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43"/>
                                        </p:tgtEl>
                                      </p:cBhvr>
                                    </p:animEffect>
                                    <p:set>
                                      <p:cBhvr>
                                        <p:cTn id="7" dur="1" fill="hold">
                                          <p:stCondLst>
                                            <p:cond delay="499"/>
                                          </p:stCondLst>
                                        </p:cTn>
                                        <p:tgtEl>
                                          <p:spTgt spid="4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0"/>
                                        </p:tgtEl>
                                      </p:cBhvr>
                                    </p:animEffect>
                                    <p:set>
                                      <p:cBhvr>
                                        <p:cTn id="12" dur="1" fill="hold">
                                          <p:stCondLst>
                                            <p:cond delay="499"/>
                                          </p:stCondLst>
                                        </p:cTn>
                                        <p:tgtEl>
                                          <p:spTgt spid="4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36"/>
                                        </p:tgtEl>
                                      </p:cBhvr>
                                    </p:animEffect>
                                    <p:set>
                                      <p:cBhvr>
                                        <p:cTn id="17" dur="1" fill="hold">
                                          <p:stCondLst>
                                            <p:cond delay="499"/>
                                          </p:stCondLst>
                                        </p:cTn>
                                        <p:tgtEl>
                                          <p:spTgt spid="3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41"/>
                                        </p:tgtEl>
                                      </p:cBhvr>
                                    </p:animEffect>
                                    <p:set>
                                      <p:cBhvr>
                                        <p:cTn id="22" dur="1" fill="hold">
                                          <p:stCondLst>
                                            <p:cond delay="499"/>
                                          </p:stCondLst>
                                        </p:cTn>
                                        <p:tgtEl>
                                          <p:spTgt spid="41"/>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44"/>
                                        </p:tgtEl>
                                      </p:cBhvr>
                                    </p:animEffect>
                                    <p:set>
                                      <p:cBhvr>
                                        <p:cTn id="27" dur="1" fill="hold">
                                          <p:stCondLst>
                                            <p:cond delay="499"/>
                                          </p:stCondLst>
                                        </p:cTn>
                                        <p:tgtEl>
                                          <p:spTgt spid="44"/>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35"/>
                                        </p:tgtEl>
                                      </p:cBhvr>
                                    </p:animEffect>
                                    <p:set>
                                      <p:cBhvr>
                                        <p:cTn id="32" dur="1" fill="hold">
                                          <p:stCondLst>
                                            <p:cond delay="499"/>
                                          </p:stCondLst>
                                        </p:cTn>
                                        <p:tgtEl>
                                          <p:spTgt spid="35"/>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42"/>
                                        </p:tgtEl>
                                      </p:cBhvr>
                                    </p:animEffect>
                                    <p:set>
                                      <p:cBhvr>
                                        <p:cTn id="37" dur="1" fill="hold">
                                          <p:stCondLst>
                                            <p:cond delay="499"/>
                                          </p:stCondLst>
                                        </p:cTn>
                                        <p:tgtEl>
                                          <p:spTgt spid="42"/>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0" nodeType="clickEffect">
                                  <p:stCondLst>
                                    <p:cond delay="0"/>
                                  </p:stCondLst>
                                  <p:childTnLst>
                                    <p:animEffect transition="out" filter="fade">
                                      <p:cBhvr>
                                        <p:cTn id="41" dur="500"/>
                                        <p:tgtEl>
                                          <p:spTgt spid="50"/>
                                        </p:tgtEl>
                                      </p:cBhvr>
                                    </p:animEffect>
                                    <p:set>
                                      <p:cBhvr>
                                        <p:cTn id="42" dur="1" fill="hold">
                                          <p:stCondLst>
                                            <p:cond delay="499"/>
                                          </p:stCondLst>
                                        </p:cTn>
                                        <p:tgtEl>
                                          <p:spTgt spid="50"/>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500"/>
                                        <p:tgtEl>
                                          <p:spTgt spid="51"/>
                                        </p:tgtEl>
                                      </p:cBhvr>
                                    </p:animEffect>
                                    <p:set>
                                      <p:cBhvr>
                                        <p:cTn id="45" dur="1" fill="hold">
                                          <p:stCondLst>
                                            <p:cond delay="499"/>
                                          </p:stCondLst>
                                        </p:cTn>
                                        <p:tgtEl>
                                          <p:spTgt spid="51"/>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0" nodeType="clickEffect">
                                  <p:stCondLst>
                                    <p:cond delay="0"/>
                                  </p:stCondLst>
                                  <p:childTnLst>
                                    <p:animEffect transition="out" filter="fade">
                                      <p:cBhvr>
                                        <p:cTn id="49" dur="500"/>
                                        <p:tgtEl>
                                          <p:spTgt spid="39"/>
                                        </p:tgtEl>
                                      </p:cBhvr>
                                    </p:animEffect>
                                    <p:set>
                                      <p:cBhvr>
                                        <p:cTn id="50" dur="1" fill="hold">
                                          <p:stCondLst>
                                            <p:cond delay="499"/>
                                          </p:stCondLst>
                                        </p:cTn>
                                        <p:tgtEl>
                                          <p:spTgt spid="39"/>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38"/>
                                        </p:tgtEl>
                                      </p:cBhvr>
                                    </p:animEffect>
                                    <p:set>
                                      <p:cBhvr>
                                        <p:cTn id="55" dur="1" fill="hold">
                                          <p:stCondLst>
                                            <p:cond delay="499"/>
                                          </p:stCondLst>
                                        </p:cTn>
                                        <p:tgtEl>
                                          <p:spTgt spid="38"/>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0" nodeType="clickEffect">
                                  <p:stCondLst>
                                    <p:cond delay="0"/>
                                  </p:stCondLst>
                                  <p:childTnLst>
                                    <p:animEffect transition="out" filter="fade">
                                      <p:cBhvr>
                                        <p:cTn id="59" dur="500"/>
                                        <p:tgtEl>
                                          <p:spTgt spid="37"/>
                                        </p:tgtEl>
                                      </p:cBhvr>
                                    </p:animEffect>
                                    <p:set>
                                      <p:cBhvr>
                                        <p:cTn id="60" dur="1" fill="hold">
                                          <p:stCondLst>
                                            <p:cond delay="499"/>
                                          </p:stCondLst>
                                        </p:cTn>
                                        <p:tgtEl>
                                          <p:spTgt spid="37"/>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0" nodeType="clickEffect">
                                  <p:stCondLst>
                                    <p:cond delay="0"/>
                                  </p:stCondLst>
                                  <p:childTnLst>
                                    <p:animEffect transition="out" filter="fade">
                                      <p:cBhvr>
                                        <p:cTn id="64" dur="500"/>
                                        <p:tgtEl>
                                          <p:spTgt spid="46"/>
                                        </p:tgtEl>
                                      </p:cBhvr>
                                    </p:animEffect>
                                    <p:set>
                                      <p:cBhvr>
                                        <p:cTn id="65" dur="1" fill="hold">
                                          <p:stCondLst>
                                            <p:cond delay="499"/>
                                          </p:stCondLst>
                                        </p:cTn>
                                        <p:tgtEl>
                                          <p:spTgt spid="46"/>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0" nodeType="clickEffect">
                                  <p:stCondLst>
                                    <p:cond delay="0"/>
                                  </p:stCondLst>
                                  <p:childTnLst>
                                    <p:animEffect transition="out" filter="fade">
                                      <p:cBhvr>
                                        <p:cTn id="69" dur="500"/>
                                        <p:tgtEl>
                                          <p:spTgt spid="45"/>
                                        </p:tgtEl>
                                      </p:cBhvr>
                                    </p:animEffect>
                                    <p:set>
                                      <p:cBhvr>
                                        <p:cTn id="70" dur="1" fill="hold">
                                          <p:stCondLst>
                                            <p:cond delay="499"/>
                                          </p:stCondLst>
                                        </p:cTn>
                                        <p:tgtEl>
                                          <p:spTgt spid="4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50" grpId="0" animBg="1"/>
      <p:bldP spid="5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a:p>
        </p:txBody>
      </p:sp>
    </p:spTree>
    <p:extLst>
      <p:ext uri="{BB962C8B-B14F-4D97-AF65-F5344CB8AC3E}">
        <p14:creationId xmlns:p14="http://schemas.microsoft.com/office/powerpoint/2010/main" val="422802885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125</TotalTime>
  <Words>501</Words>
  <Application>Microsoft Office PowerPoint</Application>
  <PresentationFormat>Breedbeeld</PresentationFormat>
  <Paragraphs>26</Paragraphs>
  <Slides>3</Slides>
  <Notes>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3</vt:i4>
      </vt:variant>
    </vt:vector>
  </HeadingPairs>
  <TitlesOfParts>
    <vt:vector size="8" baseType="lpstr">
      <vt:lpstr>Arial</vt:lpstr>
      <vt:lpstr>Calibri</vt:lpstr>
      <vt:lpstr>Trebuchet MS</vt:lpstr>
      <vt:lpstr>Wingdings 3</vt:lpstr>
      <vt:lpstr>Facet</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Robert bax</dc:creator>
  <cp:lastModifiedBy>Robert bax</cp:lastModifiedBy>
  <cp:revision>14</cp:revision>
  <dcterms:created xsi:type="dcterms:W3CDTF">2017-01-05T11:25:05Z</dcterms:created>
  <dcterms:modified xsi:type="dcterms:W3CDTF">2017-01-13T17:44:21Z</dcterms:modified>
</cp:coreProperties>
</file>